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3" d="100"/>
          <a:sy n="73" d="100"/>
        </p:scale>
        <p:origin x="1277"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12/10/2024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12/10/2024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12/10/2024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12/10/2024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12/10/2024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12/10/2024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12/10/2024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12/10/2024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12/10/2024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12/10/2024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12/10/2024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Disputa</a:t>
            </a:r>
            <a:r>
              <a:rPr lang="en-US" dirty="0">
                <a:solidFill>
                  <a:srgbClr val="0B49CB"/>
                </a:solidFill>
                <a:latin typeface="Abadi"/>
              </a:rPr>
              <a:t> de </a:t>
            </a:r>
            <a:r>
              <a:rPr lang="en-US" dirty="0" err="1">
                <a:solidFill>
                  <a:srgbClr val="0B49CB"/>
                </a:solidFill>
                <a:latin typeface="Abadi"/>
              </a:rPr>
              <a:t>datos</a:t>
            </a:r>
            <a:endParaRPr lang="en-US" dirty="0">
              <a:solidFill>
                <a:srgbClr val="0B49CB"/>
              </a:solidFill>
              <a:latin typeface="Abadi"/>
            </a:endParaRPr>
          </a:p>
        </p:txBody>
      </p:sp>
      <p:pic>
        <p:nvPicPr>
          <p:cNvPr id="3" name="Imagen 2">
            <a:extLst>
              <a:ext uri="{FF2B5EF4-FFF2-40B4-BE49-F238E27FC236}">
                <a16:creationId xmlns:a16="http://schemas.microsoft.com/office/drawing/2014/main" id="{FC880975-470F-C835-6CE4-C57A109DA874}"/>
              </a:ext>
            </a:extLst>
          </p:cNvPr>
          <p:cNvPicPr>
            <a:picLocks noChangeAspect="1"/>
          </p:cNvPicPr>
          <p:nvPr/>
        </p:nvPicPr>
        <p:blipFill>
          <a:blip r:embed="rId3"/>
          <a:stretch>
            <a:fillRect/>
          </a:stretch>
        </p:blipFill>
        <p:spPr>
          <a:xfrm>
            <a:off x="1590675" y="1332547"/>
            <a:ext cx="8248650" cy="5525453"/>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53331"/>
            <a:ext cx="9745589" cy="4351338"/>
          </a:xfrm>
          <a:prstGeom prst="rect">
            <a:avLst/>
          </a:prstGeom>
        </p:spPr>
        <p:txBody>
          <a:bodyPr lIns="91440" tIns="45720" rIns="91440" bIns="45720" anchor="t"/>
          <a:lstStyle/>
          <a:p>
            <a:pPr marL="0" indent="0">
              <a:lnSpc>
                <a:spcPct val="100000"/>
              </a:lnSpc>
              <a:spcBef>
                <a:spcPts val="1400"/>
              </a:spcBef>
              <a:buNone/>
            </a:pPr>
            <a:r>
              <a:rPr lang="es-ES" sz="1200" dirty="0">
                <a:solidFill>
                  <a:schemeClr val="accent3">
                    <a:lumMod val="25000"/>
                  </a:schemeClr>
                </a:solidFill>
                <a:latin typeface="Arial" panose="020B0604020202020204" pitchFamily="34" charset="0"/>
                <a:cs typeface="Arial" panose="020B0604020202020204" pitchFamily="34" charset="0"/>
              </a:rPr>
              <a:t>Gráfico de barras:</a:t>
            </a:r>
          </a:p>
          <a:p>
            <a:pPr lvl="1">
              <a:lnSpc>
                <a:spcPct val="100000"/>
              </a:lnSpc>
              <a:spcBef>
                <a:spcPts val="1400"/>
              </a:spcBef>
            </a:pPr>
            <a:r>
              <a:rPr lang="es-ES" sz="1200" dirty="0">
                <a:solidFill>
                  <a:schemeClr val="accent3">
                    <a:lumMod val="25000"/>
                  </a:schemeClr>
                </a:solidFill>
                <a:latin typeface="Arial" panose="020B0604020202020204" pitchFamily="34" charset="0"/>
                <a:cs typeface="Arial" panose="020B0604020202020204" pitchFamily="34" charset="0"/>
              </a:rPr>
              <a:t>Se utilizó para visualizar la distribución de lanzamientos exitosos y fallidos por sitio de lanzamiento.</a:t>
            </a:r>
          </a:p>
          <a:p>
            <a:pPr lvl="1">
              <a:lnSpc>
                <a:spcPct val="100000"/>
              </a:lnSpc>
              <a:spcBef>
                <a:spcPts val="1400"/>
              </a:spcBef>
            </a:pPr>
            <a:r>
              <a:rPr lang="es-ES" sz="1200" dirty="0">
                <a:solidFill>
                  <a:schemeClr val="accent3">
                    <a:lumMod val="25000"/>
                  </a:schemeClr>
                </a:solidFill>
                <a:latin typeface="Arial" panose="020B0604020202020204" pitchFamily="34" charset="0"/>
                <a:cs typeface="Arial" panose="020B0604020202020204" pitchFamily="34" charset="0"/>
              </a:rPr>
              <a:t> Propósito: Identificar qué sitios de lanzamiento tienen mayores tasas de éxito. </a:t>
            </a:r>
          </a:p>
          <a:p>
            <a:pPr marL="0" indent="0">
              <a:lnSpc>
                <a:spcPct val="100000"/>
              </a:lnSpc>
              <a:spcBef>
                <a:spcPts val="1400"/>
              </a:spcBef>
              <a:buNone/>
            </a:pPr>
            <a:r>
              <a:rPr lang="es-ES" sz="1200" dirty="0">
                <a:solidFill>
                  <a:schemeClr val="accent3">
                    <a:lumMod val="25000"/>
                  </a:schemeClr>
                </a:solidFill>
                <a:latin typeface="Arial" panose="020B0604020202020204" pitchFamily="34" charset="0"/>
                <a:cs typeface="Arial" panose="020B0604020202020204" pitchFamily="34" charset="0"/>
              </a:rPr>
              <a:t>Diagrama de dispersión:</a:t>
            </a:r>
          </a:p>
          <a:p>
            <a:pPr lvl="1">
              <a:lnSpc>
                <a:spcPct val="100000"/>
              </a:lnSpc>
              <a:spcBef>
                <a:spcPts val="1400"/>
              </a:spcBef>
            </a:pPr>
            <a:r>
              <a:rPr lang="es-ES" sz="1200" dirty="0">
                <a:solidFill>
                  <a:schemeClr val="accent3">
                    <a:lumMod val="25000"/>
                  </a:schemeClr>
                </a:solidFill>
                <a:latin typeface="Arial" panose="020B0604020202020204" pitchFamily="34" charset="0"/>
                <a:cs typeface="Arial" panose="020B0604020202020204" pitchFamily="34" charset="0"/>
              </a:rPr>
              <a:t>Mostró la relación entre la masa de la carga útil y la probabilidad de un aterrizaje exitoso.</a:t>
            </a:r>
          </a:p>
          <a:p>
            <a:pPr marL="0" indent="0">
              <a:lnSpc>
                <a:spcPct val="100000"/>
              </a:lnSpc>
              <a:spcBef>
                <a:spcPts val="1400"/>
              </a:spcBef>
              <a:buNone/>
            </a:pPr>
            <a:r>
              <a:rPr lang="es-ES" sz="1200" dirty="0">
                <a:solidFill>
                  <a:schemeClr val="accent3">
                    <a:lumMod val="25000"/>
                  </a:schemeClr>
                </a:solidFill>
                <a:latin typeface="Arial" panose="020B0604020202020204" pitchFamily="34" charset="0"/>
                <a:cs typeface="Arial" panose="020B0604020202020204" pitchFamily="34" charset="0"/>
              </a:rPr>
              <a:t>    Propósito: Evaluar cómo influye el peso de la carga útil en el resultado del aterrizaje. </a:t>
            </a:r>
          </a:p>
          <a:p>
            <a:pPr marL="0" indent="0">
              <a:lnSpc>
                <a:spcPct val="100000"/>
              </a:lnSpc>
              <a:spcBef>
                <a:spcPts val="1400"/>
              </a:spcBef>
              <a:buNone/>
            </a:pPr>
            <a:r>
              <a:rPr lang="es-ES" sz="1200" dirty="0">
                <a:solidFill>
                  <a:schemeClr val="accent3">
                    <a:lumMod val="25000"/>
                  </a:schemeClr>
                </a:solidFill>
                <a:latin typeface="Arial" panose="020B0604020202020204" pitchFamily="34" charset="0"/>
                <a:cs typeface="Arial" panose="020B0604020202020204" pitchFamily="34" charset="0"/>
              </a:rPr>
              <a:t>Gráfico de líneas:</a:t>
            </a:r>
          </a:p>
          <a:p>
            <a:pPr lvl="1">
              <a:lnSpc>
                <a:spcPct val="100000"/>
              </a:lnSpc>
              <a:spcBef>
                <a:spcPts val="1400"/>
              </a:spcBef>
            </a:pPr>
            <a:r>
              <a:rPr lang="es-ES" sz="1200" dirty="0">
                <a:solidFill>
                  <a:schemeClr val="accent3">
                    <a:lumMod val="25000"/>
                  </a:schemeClr>
                </a:solidFill>
                <a:latin typeface="Arial" panose="020B0604020202020204" pitchFamily="34" charset="0"/>
                <a:cs typeface="Arial" panose="020B0604020202020204" pitchFamily="34" charset="0"/>
              </a:rPr>
              <a:t>  Se trazaron tendencias temporales en</a:t>
            </a:r>
          </a:p>
          <a:p>
            <a:pPr lvl="1">
              <a:lnSpc>
                <a:spcPct val="100000"/>
              </a:lnSpc>
              <a:spcBef>
                <a:spcPts val="1400"/>
              </a:spcBef>
            </a:pPr>
            <a:r>
              <a:rPr lang="es-ES" sz="1200" dirty="0">
                <a:solidFill>
                  <a:schemeClr val="accent3">
                    <a:lumMod val="25000"/>
                  </a:schemeClr>
                </a:solidFill>
                <a:latin typeface="Arial" panose="020B0604020202020204" pitchFamily="34" charset="0"/>
                <a:cs typeface="Arial" panose="020B0604020202020204" pitchFamily="34" charset="0"/>
              </a:rPr>
              <a:t> Propósito: Analizar el crecimiento en las actividades de lanzamiento a lo largo del tiempo. </a:t>
            </a:r>
          </a:p>
          <a:p>
            <a:pPr marL="0" indent="0">
              <a:lnSpc>
                <a:spcPct val="100000"/>
              </a:lnSpc>
              <a:spcBef>
                <a:spcPts val="1400"/>
              </a:spcBef>
              <a:buNone/>
            </a:pPr>
            <a:r>
              <a:rPr lang="es-ES" sz="1200" dirty="0">
                <a:solidFill>
                  <a:schemeClr val="accent3">
                    <a:lumMod val="25000"/>
                  </a:schemeClr>
                </a:solidFill>
                <a:latin typeface="Arial" panose="020B0604020202020204" pitchFamily="34" charset="0"/>
                <a:cs typeface="Arial" panose="020B0604020202020204" pitchFamily="34" charset="0"/>
              </a:rPr>
              <a:t>Mapa interactivo con </a:t>
            </a:r>
            <a:r>
              <a:rPr lang="es-ES" sz="1200" dirty="0" err="1">
                <a:solidFill>
                  <a:schemeClr val="accent3">
                    <a:lumMod val="25000"/>
                  </a:schemeClr>
                </a:solidFill>
                <a:latin typeface="Arial" panose="020B0604020202020204" pitchFamily="34" charset="0"/>
                <a:cs typeface="Arial" panose="020B0604020202020204" pitchFamily="34" charset="0"/>
              </a:rPr>
              <a:t>Folium</a:t>
            </a:r>
            <a:r>
              <a:rPr lang="es-ES" sz="1200" dirty="0">
                <a:solidFill>
                  <a:schemeClr val="accent3">
                    <a:lumMod val="25000"/>
                  </a:schemeClr>
                </a:solidFill>
                <a:latin typeface="Arial" panose="020B0604020202020204" pitchFamily="34" charset="0"/>
                <a:cs typeface="Arial" panose="020B0604020202020204" pitchFamily="34" charset="0"/>
              </a:rPr>
              <a:t>:</a:t>
            </a:r>
          </a:p>
          <a:p>
            <a:pPr lvl="1">
              <a:lnSpc>
                <a:spcPct val="100000"/>
              </a:lnSpc>
              <a:spcBef>
                <a:spcPts val="1400"/>
              </a:spcBef>
            </a:pPr>
            <a:r>
              <a:rPr lang="es-ES" sz="1200" dirty="0">
                <a:solidFill>
                  <a:schemeClr val="accent3">
                    <a:lumMod val="25000"/>
                  </a:schemeClr>
                </a:solidFill>
                <a:latin typeface="Arial" panose="020B0604020202020204" pitchFamily="34" charset="0"/>
                <a:cs typeface="Arial" panose="020B0604020202020204" pitchFamily="34" charset="0"/>
              </a:rPr>
              <a:t>Representó las ubicaciones geográficas de los sitios de lanzamiento.</a:t>
            </a:r>
          </a:p>
          <a:p>
            <a:pPr lvl="1">
              <a:lnSpc>
                <a:spcPct val="100000"/>
              </a:lnSpc>
              <a:spcBef>
                <a:spcPts val="1400"/>
              </a:spcBef>
            </a:pPr>
            <a:r>
              <a:rPr lang="es-ES" sz="1200" dirty="0">
                <a:solidFill>
                  <a:schemeClr val="accent3">
                    <a:lumMod val="25000"/>
                  </a:schemeClr>
                </a:solidFill>
                <a:latin typeface="Arial" panose="020B0604020202020204" pitchFamily="34" charset="0"/>
                <a:cs typeface="Arial" panose="020B0604020202020204" pitchFamily="34" charset="0"/>
              </a:rPr>
              <a:t>Propósito: Visualizar la distribución geográfica de los sitios de lanzamiento y su relación con el éxito de las misiones</a:t>
            </a:r>
            <a:r>
              <a:rPr lang="es-ES" sz="1200" dirty="0">
                <a:solidFill>
                  <a:schemeClr val="accent3">
                    <a:lumMod val="25000"/>
                  </a:schemeClr>
                </a:solidFill>
                <a:latin typeface="Abadi"/>
              </a:rPr>
              <a:t>. </a:t>
            </a:r>
            <a:endParaRPr lang="en-US" sz="12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s-ES" dirty="0">
                <a:solidFill>
                  <a:srgbClr val="0B49CB"/>
                </a:solidFill>
                <a:latin typeface="Abadi"/>
              </a:rPr>
              <a:t>EDA con visualización de datos</a:t>
            </a:r>
            <a:endParaRPr lang="en-US" dirty="0">
              <a:solidFill>
                <a:srgbClr val="0B49CB"/>
              </a:solidFill>
              <a:latin typeface="Abadi"/>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s-CL" dirty="0"/>
              <a:t>Esquema</a:t>
            </a:r>
            <a:endParaRPr lang="en-US" dirty="0">
              <a:solidFill>
                <a:srgbClr val="0B49CB"/>
              </a:solidFill>
              <a:latin typeface="Abadi"/>
            </a:endParaRPr>
          </a:p>
        </p:txBody>
      </p:sp>
      <p:sp>
        <p:nvSpPr>
          <p:cNvPr id="2" name="Rectangle 1">
            <a:extLst>
              <a:ext uri="{FF2B5EF4-FFF2-40B4-BE49-F238E27FC236}">
                <a16:creationId xmlns:a16="http://schemas.microsoft.com/office/drawing/2014/main" id="{67995BE3-BA21-B437-0D6E-06687D020987}"/>
              </a:ext>
            </a:extLst>
          </p:cNvPr>
          <p:cNvSpPr>
            <a:spLocks noChangeArrowheads="1"/>
          </p:cNvSpPr>
          <p:nvPr/>
        </p:nvSpPr>
        <p:spPr bwMode="auto">
          <a:xfrm>
            <a:off x="770011" y="1674094"/>
            <a:ext cx="2640466" cy="2805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s-CL" altLang="es-CL" sz="2000" b="1" i="0" u="none" strike="noStrike" cap="none" normalizeH="0" baseline="0" dirty="0">
                <a:ln>
                  <a:noFill/>
                </a:ln>
                <a:solidFill>
                  <a:schemeClr val="tx1"/>
                </a:solidFill>
                <a:effectLst/>
                <a:latin typeface="Arial" panose="020B0604020202020204" pitchFamily="34" charset="0"/>
              </a:rPr>
              <a:t>Resumen Ejecutivo</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s-CL" altLang="es-CL" sz="2000" b="1" i="0" u="none" strike="noStrike" cap="none" normalizeH="0" baseline="0" dirty="0">
                <a:ln>
                  <a:noFill/>
                </a:ln>
                <a:solidFill>
                  <a:schemeClr val="tx1"/>
                </a:solidFill>
                <a:effectLst/>
                <a:latin typeface="Arial" panose="020B0604020202020204" pitchFamily="34" charset="0"/>
              </a:rPr>
              <a:t>Introducción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s-CL" altLang="es-CL" sz="2000" b="1" i="0" u="none" strike="noStrike" cap="none" normalizeH="0" baseline="0" dirty="0">
                <a:ln>
                  <a:noFill/>
                </a:ln>
                <a:solidFill>
                  <a:schemeClr val="tx1"/>
                </a:solidFill>
                <a:effectLst/>
                <a:latin typeface="Arial" panose="020B0604020202020204" pitchFamily="34" charset="0"/>
              </a:rPr>
              <a:t>Metodología</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s-CL" altLang="es-CL" sz="2000" b="1" i="0" u="none" strike="noStrike" cap="none" normalizeH="0" baseline="0" dirty="0">
                <a:ln>
                  <a:noFill/>
                </a:ln>
                <a:solidFill>
                  <a:schemeClr val="tx1"/>
                </a:solidFill>
                <a:effectLst/>
                <a:latin typeface="Arial" panose="020B0604020202020204" pitchFamily="34" charset="0"/>
              </a:rPr>
              <a:t>Resultados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s-CL" altLang="es-CL" sz="2000" b="1" i="0" u="none" strike="noStrike" cap="none" normalizeH="0" baseline="0" dirty="0">
                <a:ln>
                  <a:noFill/>
                </a:ln>
                <a:solidFill>
                  <a:schemeClr val="tx1"/>
                </a:solidFill>
                <a:effectLst/>
                <a:latin typeface="Arial" panose="020B0604020202020204" pitchFamily="34" charset="0"/>
              </a:rPr>
              <a:t>Conclusión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s-CL" altLang="es-CL" sz="2000" b="1" i="0" u="none" strike="noStrike" cap="none" normalizeH="0" baseline="0" dirty="0">
                <a:ln>
                  <a:noFill/>
                </a:ln>
                <a:solidFill>
                  <a:schemeClr val="tx1"/>
                </a:solidFill>
                <a:effectLst/>
                <a:latin typeface="Arial" panose="020B0604020202020204" pitchFamily="34" charset="0"/>
              </a:rPr>
              <a:t>Anexos </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s-CL" dirty="0"/>
              <a:t>Resumen Ejecutivo</a:t>
            </a:r>
            <a:endParaRPr lang="en-US" dirty="0">
              <a:solidFill>
                <a:srgbClr val="0B49CB"/>
              </a:solidFill>
            </a:endParaRPr>
          </a:p>
        </p:txBody>
      </p:sp>
      <p:sp>
        <p:nvSpPr>
          <p:cNvPr id="5" name="CuadroTexto 4">
            <a:extLst>
              <a:ext uri="{FF2B5EF4-FFF2-40B4-BE49-F238E27FC236}">
                <a16:creationId xmlns:a16="http://schemas.microsoft.com/office/drawing/2014/main" id="{C6CB8E4A-0049-CD17-B6D5-3876261D6A37}"/>
              </a:ext>
            </a:extLst>
          </p:cNvPr>
          <p:cNvSpPr txBox="1"/>
          <p:nvPr/>
        </p:nvSpPr>
        <p:spPr>
          <a:xfrm>
            <a:off x="770011" y="1848476"/>
            <a:ext cx="10162572" cy="3970318"/>
          </a:xfrm>
          <a:prstGeom prst="rect">
            <a:avLst/>
          </a:prstGeom>
          <a:noFill/>
        </p:spPr>
        <p:txBody>
          <a:bodyPr wrap="square">
            <a:spAutoFit/>
          </a:bodyPr>
          <a:lstStyle/>
          <a:p>
            <a:pPr marL="285750" indent="-285750">
              <a:buFont typeface="Arial" panose="020B0604020202020204" pitchFamily="34" charset="0"/>
              <a:buChar char="•"/>
            </a:pPr>
            <a:r>
              <a:rPr lang="es-ES" dirty="0">
                <a:latin typeface="Arial" panose="020B0604020202020204" pitchFamily="34" charset="0"/>
                <a:cs typeface="Arial" panose="020B0604020202020204" pitchFamily="34" charset="0"/>
              </a:rPr>
              <a:t>Se analizó información obtenida de la API pública de SpaceX y de su página oficial en Wikipedia. Para este proyecto, se creó una categoría llamada "clase" que permite distinguir entre aterrizajes exitosos y fallidos. El análisis incluyó el uso de SQL para consultas avanzadas, mapas interactivos para visualización geoespacial y paneles de control dinámicos. Las columnas seleccionadas como características clave fueron procesadas, convirtiendo variables categóricas a formato binario mediante codificación especializada. Los datos se normalizaron y se utilizó GridSearchCV para afinar los parámetros más adecuados de los modelos. El rendimiento de los modelos se midió a través de métricas de precisión.</a:t>
            </a:r>
          </a:p>
          <a:p>
            <a:pPr marL="285750" indent="-285750">
              <a:buFont typeface="Arial" panose="020B0604020202020204" pitchFamily="34" charset="0"/>
              <a:buChar char="•"/>
            </a:pPr>
            <a:endParaRPr lang="es-E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ES" dirty="0">
                <a:latin typeface="Arial" panose="020B0604020202020204" pitchFamily="34" charset="0"/>
                <a:cs typeface="Arial" panose="020B0604020202020204" pitchFamily="34" charset="0"/>
              </a:rPr>
              <a:t>Se desarrollaron y probaron cuatro tipos de modelos de clasificación: Regresión Logística, SVM, Árboles de Decisión y KNN. Estos modelos alcanzaron niveles de precisión cercanos al 83.33%, aunque mostraron una tendencia a sobrevalorar el éxito en los aterrizajes. Para mejorar los resultados y ajustar mejor las predicciones, sería necesario contar con un conjunto de datos más amplio.</a:t>
            </a:r>
            <a:endParaRPr lang="es-C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s-CL" dirty="0"/>
              <a:t>Introducción </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endParaRPr lang="en-US" sz="2200" dirty="0">
              <a:solidFill>
                <a:schemeClr val="accent3">
                  <a:lumMod val="25000"/>
                </a:schemeClr>
              </a:solidFill>
              <a:latin typeface="Abadi" panose="020B0604020104020204" pitchFamily="34" charset="0"/>
            </a:endParaRPr>
          </a:p>
        </p:txBody>
      </p:sp>
      <p:sp>
        <p:nvSpPr>
          <p:cNvPr id="3" name="CuadroTexto 2">
            <a:extLst>
              <a:ext uri="{FF2B5EF4-FFF2-40B4-BE49-F238E27FC236}">
                <a16:creationId xmlns:a16="http://schemas.microsoft.com/office/drawing/2014/main" id="{82162083-A8C4-9DC1-070D-6DBFA1F7B016}"/>
              </a:ext>
            </a:extLst>
          </p:cNvPr>
          <p:cNvSpPr txBox="1"/>
          <p:nvPr/>
        </p:nvSpPr>
        <p:spPr>
          <a:xfrm>
            <a:off x="828068" y="1568786"/>
            <a:ext cx="10982932" cy="2862322"/>
          </a:xfrm>
          <a:prstGeom prst="rect">
            <a:avLst/>
          </a:prstGeom>
          <a:noFill/>
        </p:spPr>
        <p:txBody>
          <a:bodyPr wrap="square">
            <a:spAutoFit/>
          </a:bodyPr>
          <a:lstStyle/>
          <a:p>
            <a:pPr marL="285750" indent="-285750" algn="just">
              <a:buFont typeface="Arial" panose="020B0604020202020204" pitchFamily="34" charset="0"/>
              <a:buChar char="•"/>
            </a:pPr>
            <a:r>
              <a:rPr lang="es-ES" dirty="0">
                <a:latin typeface="Arial" panose="020B0604020202020204" pitchFamily="34" charset="0"/>
                <a:cs typeface="Arial" panose="020B0604020202020204" pitchFamily="34" charset="0"/>
              </a:rPr>
              <a:t>La industria espacial comercial está en plena expansión.</a:t>
            </a:r>
          </a:p>
          <a:p>
            <a:pPr marL="285750" indent="-285750" algn="just">
              <a:buFont typeface="Arial" panose="020B0604020202020204" pitchFamily="34" charset="0"/>
              <a:buChar char="•"/>
            </a:pPr>
            <a:r>
              <a:rPr lang="es-ES" dirty="0">
                <a:latin typeface="Arial" panose="020B0604020202020204" pitchFamily="34" charset="0"/>
                <a:cs typeface="Arial" panose="020B0604020202020204" pitchFamily="34" charset="0"/>
              </a:rPr>
              <a:t>Space X domina el mercado gracias a su estrategia de   reducción de costos ($62 millones frente a $165 millones USD).</a:t>
            </a:r>
          </a:p>
          <a:p>
            <a:pPr marL="285750" indent="-285750" algn="just">
              <a:buFont typeface="Arial" panose="020B0604020202020204" pitchFamily="34" charset="0"/>
              <a:buChar char="•"/>
            </a:pPr>
            <a:r>
              <a:rPr lang="es-ES" dirty="0">
                <a:latin typeface="Arial" panose="020B0604020202020204" pitchFamily="34" charset="0"/>
                <a:cs typeface="Arial" panose="020B0604020202020204" pitchFamily="34" charset="0"/>
              </a:rPr>
              <a:t> Esta ventaja se debe principalmente a su tecnología de reutilización de la Etapa 1 del cohete.</a:t>
            </a:r>
          </a:p>
          <a:p>
            <a:pPr marL="285750" indent="-285750" algn="just">
              <a:buFont typeface="Arial" panose="020B0604020202020204" pitchFamily="34" charset="0"/>
              <a:buChar char="•"/>
            </a:pPr>
            <a:r>
              <a:rPr lang="es-ES" dirty="0">
                <a:latin typeface="Arial" panose="020B0604020202020204" pitchFamily="34" charset="0"/>
                <a:cs typeface="Arial" panose="020B0604020202020204" pitchFamily="34" charset="0"/>
              </a:rPr>
              <a:t> Space Y busca posicionarse como un competidor directo en este mercado emergente.</a:t>
            </a:r>
          </a:p>
          <a:p>
            <a:pPr marL="285750" indent="-285750" algn="just">
              <a:buFont typeface="Arial" panose="020B0604020202020204" pitchFamily="34" charset="0"/>
              <a:buChar char="•"/>
            </a:pPr>
            <a:endParaRPr lang="es-ES"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ES" dirty="0">
                <a:latin typeface="Arial" panose="020B0604020202020204" pitchFamily="34" charset="0"/>
                <a:cs typeface="Arial" panose="020B0604020202020204" pitchFamily="34" charset="0"/>
              </a:rPr>
              <a:t>Desafío:</a:t>
            </a:r>
          </a:p>
          <a:p>
            <a:pPr marL="285750" indent="-285750" algn="just">
              <a:buFont typeface="Arial" panose="020B0604020202020204" pitchFamily="34" charset="0"/>
              <a:buChar char="•"/>
            </a:pPr>
            <a:endParaRPr lang="es-ES"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ES" dirty="0">
                <a:latin typeface="Arial" panose="020B0604020202020204" pitchFamily="34" charset="0"/>
                <a:cs typeface="Arial" panose="020B0604020202020204" pitchFamily="34" charset="0"/>
              </a:rPr>
              <a:t> Space Y nos ha encargado el desarrollo de un modelo de aprendizaje automático capaz de predecir con precisión si la Etapa 1 de sus lanzamientos puede ser recuperada exitosamente.</a:t>
            </a:r>
            <a:endParaRPr lang="es-C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Metodologia</a:t>
            </a:r>
            <a:endParaRPr lang="en-US" dirty="0">
              <a:solidFill>
                <a:srgbClr val="0B49CB"/>
              </a:solidFill>
            </a:endParaRPr>
          </a:p>
        </p:txBody>
      </p:sp>
      <p:sp>
        <p:nvSpPr>
          <p:cNvPr id="3" name="CuadroTexto 2">
            <a:extLst>
              <a:ext uri="{FF2B5EF4-FFF2-40B4-BE49-F238E27FC236}">
                <a16:creationId xmlns:a16="http://schemas.microsoft.com/office/drawing/2014/main" id="{FDD86DF7-CE4C-3647-A1E9-5788B37BEEF0}"/>
              </a:ext>
            </a:extLst>
          </p:cNvPr>
          <p:cNvSpPr txBox="1"/>
          <p:nvPr/>
        </p:nvSpPr>
        <p:spPr>
          <a:xfrm>
            <a:off x="770011" y="1601972"/>
            <a:ext cx="8778240" cy="4524315"/>
          </a:xfrm>
          <a:prstGeom prst="rect">
            <a:avLst/>
          </a:prstGeom>
          <a:noFill/>
        </p:spPr>
        <p:txBody>
          <a:bodyPr wrap="square">
            <a:spAutoFit/>
          </a:bodyPr>
          <a:lstStyle/>
          <a:p>
            <a:r>
              <a:rPr lang="es-ES" dirty="0">
                <a:latin typeface="Arial" panose="020B0604020202020204" pitchFamily="34" charset="0"/>
                <a:cs typeface="Arial" panose="020B0604020202020204" pitchFamily="34" charset="0"/>
              </a:rPr>
              <a:t>Resumen Ejecutivo</a:t>
            </a:r>
          </a:p>
          <a:p>
            <a:endParaRPr lang="es-E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ES" dirty="0">
                <a:latin typeface="Arial" panose="020B0604020202020204" pitchFamily="34" charset="0"/>
                <a:cs typeface="Arial" panose="020B0604020202020204" pitchFamily="34" charset="0"/>
              </a:rPr>
              <a:t>    Metodología de recolección de datos:</a:t>
            </a:r>
          </a:p>
          <a:p>
            <a:pPr marL="742950" lvl="1" indent="-285750">
              <a:buFont typeface="Arial" panose="020B0604020202020204" pitchFamily="34" charset="0"/>
              <a:buChar char="•"/>
            </a:pPr>
            <a:r>
              <a:rPr lang="es-ES" dirty="0">
                <a:latin typeface="Arial" panose="020B0604020202020204" pitchFamily="34" charset="0"/>
                <a:cs typeface="Arial" panose="020B0604020202020204" pitchFamily="34" charset="0"/>
              </a:rPr>
              <a:t>      Describir cómo se recopilaron los datos.</a:t>
            </a:r>
          </a:p>
          <a:p>
            <a:endParaRPr lang="es-E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ES" dirty="0">
                <a:latin typeface="Arial" panose="020B0604020202020204" pitchFamily="34" charset="0"/>
                <a:cs typeface="Arial" panose="020B0604020202020204" pitchFamily="34" charset="0"/>
              </a:rPr>
              <a:t>    Preparación de datos:</a:t>
            </a:r>
          </a:p>
          <a:p>
            <a:pPr marL="742950" lvl="1" indent="-285750">
              <a:buFont typeface="Arial" panose="020B0604020202020204" pitchFamily="34" charset="0"/>
              <a:buChar char="•"/>
            </a:pPr>
            <a:r>
              <a:rPr lang="es-ES" dirty="0">
                <a:latin typeface="Arial" panose="020B0604020202020204" pitchFamily="34" charset="0"/>
                <a:cs typeface="Arial" panose="020B0604020202020204" pitchFamily="34" charset="0"/>
              </a:rPr>
              <a:t>        Explicar cómo se procesaron los datos.</a:t>
            </a:r>
          </a:p>
          <a:p>
            <a:endParaRPr lang="es-E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ES" dirty="0">
                <a:latin typeface="Arial" panose="020B0604020202020204" pitchFamily="34" charset="0"/>
                <a:cs typeface="Arial" panose="020B0604020202020204" pitchFamily="34" charset="0"/>
              </a:rPr>
              <a:t>    Análisis exploratorio de datos (EDA):</a:t>
            </a:r>
          </a:p>
          <a:p>
            <a:pPr marL="742950" lvl="1" indent="-285750">
              <a:buFont typeface="Arial" panose="020B0604020202020204" pitchFamily="34" charset="0"/>
              <a:buChar char="•"/>
            </a:pPr>
            <a:r>
              <a:rPr lang="es-ES" dirty="0">
                <a:latin typeface="Arial" panose="020B0604020202020204" pitchFamily="34" charset="0"/>
                <a:cs typeface="Arial" panose="020B0604020202020204" pitchFamily="34" charset="0"/>
              </a:rPr>
              <a:t>        Utilizar visualizaciones y consultas SQL para explorar los datos.</a:t>
            </a:r>
          </a:p>
          <a:p>
            <a:endParaRPr lang="es-E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ES" dirty="0">
                <a:latin typeface="Arial" panose="020B0604020202020204" pitchFamily="34" charset="0"/>
                <a:cs typeface="Arial" panose="020B0604020202020204" pitchFamily="34" charset="0"/>
              </a:rPr>
              <a:t>    Análisis visual interactivo:</a:t>
            </a:r>
          </a:p>
          <a:p>
            <a:r>
              <a:rPr lang="es-ES" dirty="0">
                <a:latin typeface="Arial" panose="020B0604020202020204" pitchFamily="34" charset="0"/>
                <a:cs typeface="Arial" panose="020B0604020202020204" pitchFamily="34" charset="0"/>
              </a:rPr>
              <a:t>        Crear análisis visuales dinámicos utilizando </a:t>
            </a:r>
            <a:r>
              <a:rPr lang="es-ES" dirty="0" err="1">
                <a:latin typeface="Arial" panose="020B0604020202020204" pitchFamily="34" charset="0"/>
                <a:cs typeface="Arial" panose="020B0604020202020204" pitchFamily="34" charset="0"/>
              </a:rPr>
              <a:t>Folium</a:t>
            </a:r>
            <a:r>
              <a:rPr lang="es-ES" dirty="0">
                <a:latin typeface="Arial" panose="020B0604020202020204" pitchFamily="34" charset="0"/>
                <a:cs typeface="Arial" panose="020B0604020202020204" pitchFamily="34" charset="0"/>
              </a:rPr>
              <a:t> y </a:t>
            </a:r>
            <a:r>
              <a:rPr lang="es-ES" dirty="0" err="1">
                <a:latin typeface="Arial" panose="020B0604020202020204" pitchFamily="34" charset="0"/>
                <a:cs typeface="Arial" panose="020B0604020202020204" pitchFamily="34" charset="0"/>
              </a:rPr>
              <a:t>Plotly</a:t>
            </a:r>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Dash</a:t>
            </a:r>
            <a:r>
              <a:rPr lang="es-ES" dirty="0">
                <a:latin typeface="Arial" panose="020B0604020202020204" pitchFamily="34" charset="0"/>
                <a:cs typeface="Arial" panose="020B0604020202020204" pitchFamily="34" charset="0"/>
              </a:rPr>
              <a:t>.</a:t>
            </a:r>
          </a:p>
          <a:p>
            <a:endParaRPr lang="es-E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ES" dirty="0">
                <a:latin typeface="Arial" panose="020B0604020202020204" pitchFamily="34" charset="0"/>
                <a:cs typeface="Arial" panose="020B0604020202020204" pitchFamily="34" charset="0"/>
              </a:rPr>
              <a:t>    Análisis predictivo con modelos de clasificación:</a:t>
            </a:r>
          </a:p>
          <a:p>
            <a:pPr marL="742950" lvl="1" indent="-285750">
              <a:buFont typeface="Arial" panose="020B0604020202020204" pitchFamily="34" charset="0"/>
              <a:buChar char="•"/>
            </a:pPr>
            <a:r>
              <a:rPr lang="es-ES" dirty="0">
                <a:latin typeface="Arial" panose="020B0604020202020204" pitchFamily="34" charset="0"/>
                <a:cs typeface="Arial" panose="020B0604020202020204" pitchFamily="34" charset="0"/>
              </a:rPr>
              <a:t>        Construir, ajustar y evaluar modelos de clasificación.</a:t>
            </a:r>
            <a:endParaRPr lang="es-C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56689"/>
            <a:ext cx="10347960" cy="5081271"/>
          </a:xfrm>
          <a:prstGeom prst="rect">
            <a:avLst/>
          </a:prstGeom>
        </p:spPr>
        <p:txBody>
          <a:bodyPr/>
          <a:lstStyle/>
          <a:p>
            <a:pPr>
              <a:lnSpc>
                <a:spcPct val="100000"/>
              </a:lnSpc>
              <a:spcBef>
                <a:spcPts val="1400"/>
              </a:spcBef>
            </a:pPr>
            <a:r>
              <a:rPr lang="es-ES" sz="1800" dirty="0">
                <a:solidFill>
                  <a:schemeClr val="accent3">
                    <a:lumMod val="25000"/>
                  </a:schemeClr>
                </a:solidFill>
                <a:latin typeface="Arial" panose="020B0604020202020204" pitchFamily="34" charset="0"/>
                <a:cs typeface="Arial" panose="020B0604020202020204" pitchFamily="34" charset="0"/>
              </a:rPr>
              <a:t>El enfoque para recolectar los datos incluyó el uso de la API pública de SpaceX y la extracción de información desde una tabla en la página de Wikipedia relacionada con los lanzamientos de SpaceX.</a:t>
            </a:r>
          </a:p>
          <a:p>
            <a:pPr>
              <a:lnSpc>
                <a:spcPct val="100000"/>
              </a:lnSpc>
              <a:spcBef>
                <a:spcPts val="1400"/>
              </a:spcBef>
            </a:pPr>
            <a:endParaRPr lang="es-ES" sz="18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r>
              <a:rPr lang="es-ES" sz="1800" dirty="0">
                <a:solidFill>
                  <a:schemeClr val="accent3">
                    <a:lumMod val="25000"/>
                  </a:schemeClr>
                </a:solidFill>
                <a:latin typeface="Arial" panose="020B0604020202020204" pitchFamily="34" charset="0"/>
                <a:cs typeface="Arial" panose="020B0604020202020204" pitchFamily="34" charset="0"/>
              </a:rPr>
              <a:t>En la siguiente diapositiva se presenta un diagrama de flujo detallado del proceso de recolección desde la API, mientras que la diapositiva posterior describe el flujo de trabajo aplicado para obtener datos mediante web scraping.</a:t>
            </a:r>
          </a:p>
          <a:p>
            <a:pPr>
              <a:lnSpc>
                <a:spcPct val="100000"/>
              </a:lnSpc>
              <a:spcBef>
                <a:spcPts val="1400"/>
              </a:spcBef>
            </a:pPr>
            <a:endParaRPr lang="es-ES" sz="18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r>
              <a:rPr lang="es-ES" sz="1800" dirty="0">
                <a:solidFill>
                  <a:schemeClr val="accent3">
                    <a:lumMod val="25000"/>
                  </a:schemeClr>
                </a:solidFill>
                <a:latin typeface="Arial" panose="020B0604020202020204" pitchFamily="34" charset="0"/>
                <a:cs typeface="Arial" panose="020B0604020202020204" pitchFamily="34" charset="0"/>
              </a:rPr>
              <a:t>Datos obtenidos de la API de SpaceX:</a:t>
            </a:r>
          </a:p>
          <a:p>
            <a:pPr>
              <a:lnSpc>
                <a:spcPct val="100000"/>
              </a:lnSpc>
              <a:spcBef>
                <a:spcPts val="1400"/>
              </a:spcBef>
            </a:pPr>
            <a:endParaRPr lang="es-ES" sz="18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r>
              <a:rPr lang="es-ES" sz="1800" dirty="0">
                <a:solidFill>
                  <a:schemeClr val="accent3">
                    <a:lumMod val="25000"/>
                  </a:schemeClr>
                </a:solidFill>
                <a:latin typeface="Arial" panose="020B0604020202020204" pitchFamily="34" charset="0"/>
                <a:cs typeface="Arial" panose="020B0604020202020204" pitchFamily="34" charset="0"/>
              </a:rPr>
              <a:t>    Información clave como número de vuelo, fecha, modelo del impulsor, peso de la carga útil, tipo de órbita, lugar de lanzamiento, resultado de la misión, cantidad de vuelos, aletas de control, piezas reutilizadas, patas de aterrizaje, plataforma de aterrizaje, bloque, recuento de reutilización, identificador del impulsor, coordenadas geográficas.</a:t>
            </a:r>
          </a:p>
          <a:p>
            <a:pPr>
              <a:lnSpc>
                <a:spcPct val="100000"/>
              </a:lnSpc>
              <a:spcBef>
                <a:spcPts val="1400"/>
              </a:spcBef>
            </a:pPr>
            <a:endParaRPr lang="es-ES" sz="2200" dirty="0">
              <a:solidFill>
                <a:schemeClr val="accent3">
                  <a:lumMod val="25000"/>
                </a:schemeClr>
              </a:solidFill>
              <a:latin typeface="Abadi" panose="020B0604020104020204" pitchFamily="34" charset="0"/>
            </a:endParaRPr>
          </a:p>
          <a:p>
            <a:pPr>
              <a:lnSpc>
                <a:spcPct val="100000"/>
              </a:lnSpc>
              <a:spcBef>
                <a:spcPts val="1400"/>
              </a:spcBef>
            </a:pPr>
            <a:r>
              <a:rPr lang="es-ES" sz="2200" dirty="0">
                <a:solidFill>
                  <a:schemeClr val="accent3">
                    <a:lumMod val="25000"/>
                  </a:schemeClr>
                </a:solidFill>
                <a:latin typeface="Abadi" panose="020B0604020104020204" pitchFamily="34" charset="0"/>
              </a:rPr>
              <a:t>Datos extraídos de Wikipedia:</a:t>
            </a:r>
          </a:p>
          <a:p>
            <a:pPr>
              <a:lnSpc>
                <a:spcPct val="100000"/>
              </a:lnSpc>
              <a:spcBef>
                <a:spcPts val="1400"/>
              </a:spcBef>
            </a:pPr>
            <a:endParaRPr lang="es-ES" sz="2200" dirty="0">
              <a:solidFill>
                <a:schemeClr val="accent3">
                  <a:lumMod val="25000"/>
                </a:schemeClr>
              </a:solidFill>
              <a:latin typeface="Abadi" panose="020B0604020104020204" pitchFamily="34" charset="0"/>
            </a:endParaRPr>
          </a:p>
          <a:p>
            <a:pPr>
              <a:lnSpc>
                <a:spcPct val="100000"/>
              </a:lnSpc>
              <a:spcBef>
                <a:spcPts val="1400"/>
              </a:spcBef>
            </a:pPr>
            <a:r>
              <a:rPr lang="es-ES" sz="2200" dirty="0">
                <a:solidFill>
                  <a:schemeClr val="accent3">
                    <a:lumMod val="25000"/>
                  </a:schemeClr>
                </a:solidFill>
                <a:latin typeface="Abadi" panose="020B0604020104020204" pitchFamily="34" charset="0"/>
              </a:rPr>
              <a:t>    Detalles como número de misión, ubicación del lanzamiento, nombre y peso de la carga útil, órbita, cliente, resultado del lanzamiento, versión del impulsor, estado del aterrizaje, fecha y hora del evento.</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s-ES" dirty="0">
                <a:solidFill>
                  <a:srgbClr val="0B49CB"/>
                </a:solidFill>
                <a:latin typeface="Abadi"/>
              </a:rPr>
              <a:t>Proceso de recolección de datos</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s-ES" dirty="0">
                <a:solidFill>
                  <a:srgbClr val="0B49CB"/>
                </a:solidFill>
                <a:latin typeface="Abadi"/>
              </a:rPr>
              <a:t>Recopilación de datos: API de SpaceX</a:t>
            </a:r>
            <a:endParaRPr lang="en-US" dirty="0">
              <a:solidFill>
                <a:srgbClr val="0B49CB"/>
              </a:solidFill>
              <a:latin typeface="Abadi"/>
            </a:endParaRPr>
          </a:p>
        </p:txBody>
      </p:sp>
      <p:pic>
        <p:nvPicPr>
          <p:cNvPr id="7" name="Imagen 6">
            <a:extLst>
              <a:ext uri="{FF2B5EF4-FFF2-40B4-BE49-F238E27FC236}">
                <a16:creationId xmlns:a16="http://schemas.microsoft.com/office/drawing/2014/main" id="{560BFFC0-D25A-2823-CDD7-8BEA212C1F83}"/>
              </a:ext>
            </a:extLst>
          </p:cNvPr>
          <p:cNvPicPr>
            <a:picLocks noChangeAspect="1"/>
          </p:cNvPicPr>
          <p:nvPr/>
        </p:nvPicPr>
        <p:blipFill>
          <a:blip r:embed="rId3"/>
          <a:stretch>
            <a:fillRect/>
          </a:stretch>
        </p:blipFill>
        <p:spPr>
          <a:xfrm>
            <a:off x="1223962" y="1456632"/>
            <a:ext cx="9744075" cy="5401368"/>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667336" y="1635420"/>
            <a:ext cx="11025749" cy="4954566"/>
          </a:xfrm>
          <a:prstGeom prst="rect">
            <a:avLst/>
          </a:prstGeom>
        </p:spPr>
        <p:txBody>
          <a:bodyPr lIns="91440" tIns="45720" rIns="91440" bIns="45720" anchor="t">
            <a:noAutofit/>
          </a:bodyPr>
          <a:lstStyle/>
          <a:p>
            <a:pPr>
              <a:lnSpc>
                <a:spcPct val="100000"/>
              </a:lnSpc>
              <a:spcBef>
                <a:spcPts val="1400"/>
              </a:spcBef>
              <a:buFont typeface="+mj-lt"/>
              <a:buAutoNum type="arabicPeriod"/>
            </a:pPr>
            <a:r>
              <a:rPr lang="es-ES" sz="1400" dirty="0">
                <a:solidFill>
                  <a:schemeClr val="accent3">
                    <a:lumMod val="25000"/>
                  </a:schemeClr>
                </a:solidFill>
                <a:latin typeface="Arial" panose="020B0604020202020204" pitchFamily="34" charset="0"/>
                <a:cs typeface="Arial" panose="020B0604020202020204" pitchFamily="34" charset="0"/>
              </a:rPr>
              <a:t>Solicitar la página web: Se utiliza una herramienta como </a:t>
            </a:r>
            <a:r>
              <a:rPr lang="es-ES" sz="1400" dirty="0" err="1">
                <a:solidFill>
                  <a:schemeClr val="accent3">
                    <a:lumMod val="25000"/>
                  </a:schemeClr>
                </a:solidFill>
                <a:latin typeface="Arial" panose="020B0604020202020204" pitchFamily="34" charset="0"/>
                <a:cs typeface="Arial" panose="020B0604020202020204" pitchFamily="34" charset="0"/>
              </a:rPr>
              <a:t>requests</a:t>
            </a:r>
            <a:r>
              <a:rPr lang="es-ES" sz="1400" dirty="0">
                <a:solidFill>
                  <a:schemeClr val="accent3">
                    <a:lumMod val="25000"/>
                  </a:schemeClr>
                </a:solidFill>
                <a:latin typeface="Arial" panose="020B0604020202020204" pitchFamily="34" charset="0"/>
                <a:cs typeface="Arial" panose="020B0604020202020204" pitchFamily="34" charset="0"/>
              </a:rPr>
              <a:t> para hacer una solicitud HTTP y obtener el HTML de la página web.</a:t>
            </a:r>
          </a:p>
          <a:p>
            <a:pPr>
              <a:lnSpc>
                <a:spcPct val="100000"/>
              </a:lnSpc>
              <a:spcBef>
                <a:spcPts val="1400"/>
              </a:spcBef>
              <a:buFont typeface="+mj-lt"/>
              <a:buAutoNum type="arabicPeriod"/>
            </a:pPr>
            <a:endParaRPr lang="es-ES" sz="14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buFont typeface="+mj-lt"/>
              <a:buAutoNum type="arabicPeriod"/>
            </a:pPr>
            <a:r>
              <a:rPr lang="es-ES" sz="1400" dirty="0">
                <a:solidFill>
                  <a:schemeClr val="accent3">
                    <a:lumMod val="25000"/>
                  </a:schemeClr>
                </a:solidFill>
                <a:latin typeface="Arial" panose="020B0604020202020204" pitchFamily="34" charset="0"/>
                <a:cs typeface="Arial" panose="020B0604020202020204" pitchFamily="34" charset="0"/>
              </a:rPr>
              <a:t>Analizar el contenido HTML: Con la biblioteca </a:t>
            </a:r>
            <a:r>
              <a:rPr lang="es-ES" sz="1400" dirty="0" err="1">
                <a:solidFill>
                  <a:schemeClr val="accent3">
                    <a:lumMod val="25000"/>
                  </a:schemeClr>
                </a:solidFill>
                <a:latin typeface="Arial" panose="020B0604020202020204" pitchFamily="34" charset="0"/>
                <a:cs typeface="Arial" panose="020B0604020202020204" pitchFamily="34" charset="0"/>
              </a:rPr>
              <a:t>BeautifulSoup</a:t>
            </a:r>
            <a:r>
              <a:rPr lang="es-ES" sz="1400" dirty="0">
                <a:solidFill>
                  <a:schemeClr val="accent3">
                    <a:lumMod val="25000"/>
                  </a:schemeClr>
                </a:solidFill>
                <a:latin typeface="Arial" panose="020B0604020202020204" pitchFamily="34" charset="0"/>
                <a:cs typeface="Arial" panose="020B0604020202020204" pitchFamily="34" charset="0"/>
              </a:rPr>
              <a:t>, se </a:t>
            </a:r>
            <a:r>
              <a:rPr lang="es-ES" sz="1400" dirty="0" err="1">
                <a:solidFill>
                  <a:schemeClr val="accent3">
                    <a:lumMod val="25000"/>
                  </a:schemeClr>
                </a:solidFill>
                <a:latin typeface="Arial" panose="020B0604020202020204" pitchFamily="34" charset="0"/>
                <a:cs typeface="Arial" panose="020B0604020202020204" pitchFamily="34" charset="0"/>
              </a:rPr>
              <a:t>parsea</a:t>
            </a:r>
            <a:r>
              <a:rPr lang="es-ES" sz="1400" dirty="0">
                <a:solidFill>
                  <a:schemeClr val="accent3">
                    <a:lumMod val="25000"/>
                  </a:schemeClr>
                </a:solidFill>
                <a:latin typeface="Arial" panose="020B0604020202020204" pitchFamily="34" charset="0"/>
                <a:cs typeface="Arial" panose="020B0604020202020204" pitchFamily="34" charset="0"/>
              </a:rPr>
              <a:t> el HTML para identificar y extraer las tablas o elementos relevantes.</a:t>
            </a:r>
          </a:p>
          <a:p>
            <a:pPr>
              <a:lnSpc>
                <a:spcPct val="100000"/>
              </a:lnSpc>
              <a:spcBef>
                <a:spcPts val="1400"/>
              </a:spcBef>
              <a:buFont typeface="+mj-lt"/>
              <a:buAutoNum type="arabicPeriod"/>
            </a:pPr>
            <a:endParaRPr lang="es-ES" sz="14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buFont typeface="+mj-lt"/>
              <a:buAutoNum type="arabicPeriod"/>
            </a:pPr>
            <a:r>
              <a:rPr lang="es-ES" sz="1400" dirty="0">
                <a:solidFill>
                  <a:schemeClr val="accent3">
                    <a:lumMod val="25000"/>
                  </a:schemeClr>
                </a:solidFill>
                <a:latin typeface="Arial" panose="020B0604020202020204" pitchFamily="34" charset="0"/>
                <a:cs typeface="Arial" panose="020B0604020202020204" pitchFamily="34" charset="0"/>
              </a:rPr>
              <a:t>Localizar y extraer la tabla de datos: Se busca la tabla deseada dentro del HTML usando etiquetas como &lt;table&gt; y &lt;</a:t>
            </a:r>
            <a:r>
              <a:rPr lang="es-ES" sz="1400" dirty="0" err="1">
                <a:solidFill>
                  <a:schemeClr val="accent3">
                    <a:lumMod val="25000"/>
                  </a:schemeClr>
                </a:solidFill>
                <a:latin typeface="Arial" panose="020B0604020202020204" pitchFamily="34" charset="0"/>
                <a:cs typeface="Arial" panose="020B0604020202020204" pitchFamily="34" charset="0"/>
              </a:rPr>
              <a:t>tr</a:t>
            </a:r>
            <a:r>
              <a:rPr lang="es-ES" sz="1400" dirty="0">
                <a:solidFill>
                  <a:schemeClr val="accent3">
                    <a:lumMod val="25000"/>
                  </a:schemeClr>
                </a:solidFill>
                <a:latin typeface="Arial" panose="020B0604020202020204" pitchFamily="34" charset="0"/>
                <a:cs typeface="Arial" panose="020B0604020202020204" pitchFamily="34" charset="0"/>
              </a:rPr>
              <a:t>&gt;.</a:t>
            </a:r>
          </a:p>
          <a:p>
            <a:pPr>
              <a:lnSpc>
                <a:spcPct val="100000"/>
              </a:lnSpc>
              <a:spcBef>
                <a:spcPts val="1400"/>
              </a:spcBef>
              <a:buFont typeface="+mj-lt"/>
              <a:buAutoNum type="arabicPeriod"/>
            </a:pPr>
            <a:endParaRPr lang="es-ES" sz="14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buFont typeface="+mj-lt"/>
              <a:buAutoNum type="arabicPeriod"/>
            </a:pPr>
            <a:r>
              <a:rPr lang="es-ES" sz="1400" dirty="0">
                <a:solidFill>
                  <a:schemeClr val="accent3">
                    <a:lumMod val="25000"/>
                  </a:schemeClr>
                </a:solidFill>
                <a:latin typeface="Arial" panose="020B0604020202020204" pitchFamily="34" charset="0"/>
                <a:cs typeface="Arial" panose="020B0604020202020204" pitchFamily="34" charset="0"/>
              </a:rPr>
              <a:t>Procesar las filas y columnas: Se recorre cada fila y celda para extraer los datos, aplicando limpieza o transformaciones según sea necesario.</a:t>
            </a:r>
          </a:p>
          <a:p>
            <a:pPr>
              <a:lnSpc>
                <a:spcPct val="100000"/>
              </a:lnSpc>
              <a:spcBef>
                <a:spcPts val="1400"/>
              </a:spcBef>
              <a:buFont typeface="+mj-lt"/>
              <a:buAutoNum type="arabicPeriod"/>
            </a:pPr>
            <a:endParaRPr lang="es-ES" sz="14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buFont typeface="+mj-lt"/>
              <a:buAutoNum type="arabicPeriod"/>
            </a:pPr>
            <a:r>
              <a:rPr lang="es-ES" sz="1400" dirty="0">
                <a:solidFill>
                  <a:schemeClr val="accent3">
                    <a:lumMod val="25000"/>
                  </a:schemeClr>
                </a:solidFill>
                <a:latin typeface="Arial" panose="020B0604020202020204" pitchFamily="34" charset="0"/>
                <a:cs typeface="Arial" panose="020B0604020202020204" pitchFamily="34" charset="0"/>
              </a:rPr>
              <a:t>Crear un </a:t>
            </a:r>
            <a:r>
              <a:rPr lang="es-ES" sz="1400" dirty="0" err="1">
                <a:solidFill>
                  <a:schemeClr val="accent3">
                    <a:lumMod val="25000"/>
                  </a:schemeClr>
                </a:solidFill>
                <a:latin typeface="Arial" panose="020B0604020202020204" pitchFamily="34" charset="0"/>
                <a:cs typeface="Arial" panose="020B0604020202020204" pitchFamily="34" charset="0"/>
              </a:rPr>
              <a:t>DataFrame</a:t>
            </a:r>
            <a:r>
              <a:rPr lang="es-ES" sz="1400" dirty="0">
                <a:solidFill>
                  <a:schemeClr val="accent3">
                    <a:lumMod val="25000"/>
                  </a:schemeClr>
                </a:solidFill>
                <a:latin typeface="Arial" panose="020B0604020202020204" pitchFamily="34" charset="0"/>
                <a:cs typeface="Arial" panose="020B0604020202020204" pitchFamily="34" charset="0"/>
              </a:rPr>
              <a:t>: Los datos extraídos se convierten en un </a:t>
            </a:r>
            <a:r>
              <a:rPr lang="es-ES" sz="1400" dirty="0" err="1">
                <a:solidFill>
                  <a:schemeClr val="accent3">
                    <a:lumMod val="25000"/>
                  </a:schemeClr>
                </a:solidFill>
                <a:latin typeface="Arial" panose="020B0604020202020204" pitchFamily="34" charset="0"/>
                <a:cs typeface="Arial" panose="020B0604020202020204" pitchFamily="34" charset="0"/>
              </a:rPr>
              <a:t>DataFrame</a:t>
            </a:r>
            <a:r>
              <a:rPr lang="es-ES" sz="1400" dirty="0">
                <a:solidFill>
                  <a:schemeClr val="accent3">
                    <a:lumMod val="25000"/>
                  </a:schemeClr>
                </a:solidFill>
                <a:latin typeface="Arial" panose="020B0604020202020204" pitchFamily="34" charset="0"/>
                <a:cs typeface="Arial" panose="020B0604020202020204" pitchFamily="34" charset="0"/>
              </a:rPr>
              <a:t> de pandas para facilitar su análisis y manipulación.</a:t>
            </a:r>
          </a:p>
          <a:p>
            <a:pPr>
              <a:lnSpc>
                <a:spcPct val="100000"/>
              </a:lnSpc>
              <a:spcBef>
                <a:spcPts val="1400"/>
              </a:spcBef>
              <a:buFont typeface="+mj-lt"/>
              <a:buAutoNum type="arabicPeriod"/>
            </a:pPr>
            <a:endParaRPr lang="es-ES" sz="14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buFont typeface="+mj-lt"/>
              <a:buAutoNum type="arabicPeriod"/>
            </a:pPr>
            <a:r>
              <a:rPr lang="es-ES" sz="1400" dirty="0">
                <a:solidFill>
                  <a:schemeClr val="accent3">
                    <a:lumMod val="25000"/>
                  </a:schemeClr>
                </a:solidFill>
                <a:latin typeface="Arial" panose="020B0604020202020204" pitchFamily="34" charset="0"/>
                <a:cs typeface="Arial" panose="020B0604020202020204" pitchFamily="34" charset="0"/>
              </a:rPr>
              <a:t>Guardar los datos: Finalmente, los datos procesados se almacenan en un archivo CSV para su uso posterior.</a:t>
            </a:r>
            <a:endParaRPr lang="en-US" sz="1400" dirty="0">
              <a:solidFill>
                <a:schemeClr val="accent3">
                  <a:lumMod val="25000"/>
                </a:schemeClr>
              </a:solidFill>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s-ES" b="1" dirty="0">
                <a:latin typeface="Abadi" panose="020B0604020104020204" pitchFamily="34" charset="0"/>
              </a:rPr>
              <a:t>proceso de web scraping</a:t>
            </a:r>
            <a:endParaRPr lang="en-US" dirty="0">
              <a:solidFill>
                <a:srgbClr val="0B49CB"/>
              </a:solidFill>
              <a:latin typeface="Abadi" panose="020B0604020104020204" pitchFamily="34" charset="0"/>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141</TotalTime>
  <Words>1936</Words>
  <Application>Microsoft Office PowerPoint</Application>
  <PresentationFormat>Panorámica</PresentationFormat>
  <Paragraphs>258</Paragraphs>
  <Slides>47</Slides>
  <Notes>4</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47</vt:i4>
      </vt:variant>
    </vt:vector>
  </HeadingPairs>
  <TitlesOfParts>
    <vt:vector size="52" baseType="lpstr">
      <vt:lpstr>Abadi</vt:lpstr>
      <vt:lpstr>Arial</vt:lpstr>
      <vt:lpstr>Calibri</vt:lpstr>
      <vt:lpstr>IBM Plex Mono SemiBold</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FUENTES MORALES JORDANO C</cp:lastModifiedBy>
  <cp:revision>200</cp:revision>
  <dcterms:created xsi:type="dcterms:W3CDTF">2021-04-29T18:58:34Z</dcterms:created>
  <dcterms:modified xsi:type="dcterms:W3CDTF">2024-12-10T22:16:39Z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